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49" r:id="rId4"/>
    <p:sldId id="364" r:id="rId5"/>
    <p:sldId id="356" r:id="rId6"/>
    <p:sldId id="354" r:id="rId7"/>
    <p:sldId id="353" r:id="rId8"/>
    <p:sldId id="355" r:id="rId9"/>
    <p:sldId id="334" r:id="rId10"/>
    <p:sldId id="357" r:id="rId11"/>
    <p:sldId id="358" r:id="rId12"/>
    <p:sldId id="362" r:id="rId13"/>
    <p:sldId id="359" r:id="rId14"/>
    <p:sldId id="365" r:id="rId15"/>
    <p:sldId id="363" r:id="rId16"/>
    <p:sldId id="348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862"/>
    <a:srgbClr val="F04923"/>
    <a:srgbClr val="B2B2B2"/>
    <a:srgbClr val="808080"/>
    <a:srgbClr val="FFCC00"/>
    <a:srgbClr val="CC9900"/>
    <a:srgbClr val="FFFF00"/>
    <a:srgbClr val="996633"/>
    <a:srgbClr val="FF53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12" autoAdjust="0"/>
    <p:restoredTop sz="92832" autoAdjust="0"/>
  </p:normalViewPr>
  <p:slideViewPr>
    <p:cSldViewPr>
      <p:cViewPr>
        <p:scale>
          <a:sx n="90" d="100"/>
          <a:sy n="90" d="100"/>
        </p:scale>
        <p:origin x="-9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B710AA8-08FA-43C3-9D37-76BA9C8AA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83E3C7D-6E8D-49D8-87AF-D5E83198F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F175A-1709-4D3A-A8D0-7E05EDE10CE7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F175A-1709-4D3A-A8D0-7E05EDE10CE7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EBA8-04A8-48D4-B8CA-91A982933614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EBA8-04A8-48D4-B8CA-91A982933614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EBA8-04A8-48D4-B8CA-91A982933614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EBA8-04A8-48D4-B8CA-91A982933614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EBA8-04A8-48D4-B8CA-91A982933614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Формат не подразумевает длительные </a:t>
            </a:r>
            <a:br>
              <a:rPr lang="ru-RU" smtClean="0"/>
            </a:br>
            <a:r>
              <a:rPr lang="ru-RU" smtClean="0"/>
              <a:t>не ставить эксперименты на Вас</a:t>
            </a:r>
            <a:br>
              <a:rPr lang="ru-RU" smtClean="0"/>
            </a:br>
            <a:r>
              <a:rPr lang="ru-RU" smtClean="0"/>
              <a:t>работайте с профессионалами</a:t>
            </a:r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61062-C4B6-4736-A577-ACA90D99F00A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EBA8-04A8-48D4-B8CA-91A982933614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EBA8-04A8-48D4-B8CA-91A982933614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EBA8-04A8-48D4-B8CA-91A982933614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EBA8-04A8-48D4-B8CA-91A982933614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EBA8-04A8-48D4-B8CA-91A982933614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EBA8-04A8-48D4-B8CA-91A982933614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EBA8-04A8-48D4-B8CA-91A982933614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BB192-EB78-489E-9651-646FE4D238DC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top0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9750" y="5084763"/>
            <a:ext cx="8207375" cy="7937"/>
            <a:chOff x="295" y="1974"/>
            <a:chExt cx="5170" cy="5"/>
          </a:xfrm>
        </p:grpSpPr>
        <p:sp>
          <p:nvSpPr>
            <p:cNvPr id="6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7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pic>
        <p:nvPicPr>
          <p:cNvPr id="8" name="Picture 34" descr="лого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 sz="4800">
                <a:solidFill>
                  <a:srgbClr val="CC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CC33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Наименование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4D21-4DA7-4E85-AE54-D993E9CED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Наименование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65EE-0FA8-4C56-9C38-1A8098208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Наименование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64CD-7AFF-4EC3-AD71-72E96CA16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Наименование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C4116-170E-4FCD-89BE-BB4F8C0E0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Наименование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D2C7-D1F7-4354-929D-6DAEB9AE3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Наименование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0A4A-5424-4C91-AFEF-68110615E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Наименование слайда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6A04-7B0D-4C97-9F17-96A01FB07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Наименование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3E749-D4CC-48E7-93D0-7C731A84F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Наименование слайда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CF1B-E6B3-46DF-AEC6-602DFDB59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Наименование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468AB-78DC-442D-97BC-073E1F549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Наименование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929E-9077-4C60-A466-8B3CE86F3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1C_06_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7"/>
          <p:cNvSpPr>
            <a:spLocks noChangeShapeType="1"/>
          </p:cNvSpPr>
          <p:nvPr/>
        </p:nvSpPr>
        <p:spPr bwMode="auto">
          <a:xfrm>
            <a:off x="1258888" y="115888"/>
            <a:ext cx="0" cy="865187"/>
          </a:xfrm>
          <a:prstGeom prst="line">
            <a:avLst/>
          </a:prstGeom>
          <a:noFill/>
          <a:ln w="12699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1258888" y="117475"/>
            <a:ext cx="0" cy="865188"/>
          </a:xfrm>
          <a:prstGeom prst="line">
            <a:avLst/>
          </a:prstGeom>
          <a:noFill/>
          <a:ln w="12699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9" name="Picture 44" descr="лого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9388" y="260350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fld id="{1F4512AD-779B-4B97-9A8D-0BDA79726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fon-oblozh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642918"/>
            <a:ext cx="6858048" cy="514353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4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Прикладное решение </a:t>
            </a:r>
            <a:r>
              <a:rPr lang="ru-RU" sz="4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«1С:Зарплата и управление персоналом </a:t>
            </a:r>
            <a:r>
              <a:rPr lang="ru-RU" sz="4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 для </a:t>
            </a:r>
            <a:r>
              <a:rPr lang="ru-RU" sz="4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Украины»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fon-oblozh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642918"/>
            <a:ext cx="7072362" cy="5429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Сравнительная характеристика функциональных возможностей конфигураций «Зарплата и Управление Персоналом» и </a:t>
            </a: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Зарплата и Кадры»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/>
          <a:srcRect t="2326" r="4951" b="4652"/>
          <a:stretch>
            <a:fillRect/>
          </a:stretch>
        </p:blipFill>
        <p:spPr bwMode="auto">
          <a:xfrm>
            <a:off x="4286248" y="4000504"/>
            <a:ext cx="4857752" cy="2857496"/>
          </a:xfrm>
          <a:prstGeom prst="rect">
            <a:avLst/>
          </a:prstGeom>
          <a:noFill/>
          <a:ln w="44450" cap="flat" cmpd="sng" algn="ctr">
            <a:noFill/>
            <a:prstDash val="solid"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992" y="142852"/>
            <a:ext cx="5500695" cy="928670"/>
          </a:xfrm>
        </p:spPr>
        <p:txBody>
          <a:bodyPr/>
          <a:lstStyle/>
          <a:p>
            <a:pPr algn="r" eaLnBrk="1" hangingPunct="1"/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Ведение учета нескольких </a:t>
            </a:r>
            <a:b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организаций в единой базе</a:t>
            </a:r>
            <a:endParaRPr lang="ru-RU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8929718" cy="1214446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Tx/>
              <a:buNone/>
              <a:defRPr/>
            </a:pPr>
            <a:r>
              <a:rPr lang="ru-RU" b="1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b="1" dirty="0" err="1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ЗиК</a:t>
            </a:r>
            <a:r>
              <a:rPr lang="ru-RU" b="1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 для каждой организации ведется своя информационная база </a:t>
            </a:r>
            <a:r>
              <a:rPr lang="ru-RU" b="1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данных.</a:t>
            </a:r>
            <a:endParaRPr lang="ru-RU" b="1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Tx/>
              <a:buNone/>
              <a:defRPr/>
            </a:pPr>
            <a:r>
              <a:rPr lang="ru-RU" b="1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В ЗУП данные учета нескольких организаций «уживаются» в одной информационной </a:t>
            </a:r>
            <a:r>
              <a:rPr lang="ru-RU" b="1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базе: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1472" y="2786058"/>
            <a:ext cx="81439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defRPr/>
            </a:pPr>
            <a:r>
              <a:rPr lang="ru-RU" kern="0" dirty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Не требуется ввод совпадающих данных для каждой организации </a:t>
            </a:r>
            <a:r>
              <a:rPr lang="ru-RU" kern="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отдельно</a:t>
            </a:r>
            <a:endParaRPr lang="ru-RU" kern="0" dirty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85786" y="3500438"/>
            <a:ext cx="72152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Blip>
                <a:blip r:embed="rId4"/>
              </a:buBlip>
              <a:defRPr/>
            </a:pPr>
            <a:r>
              <a:rPr lang="ru-RU" i="1" kern="0" dirty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Способы отражения зарплаты в учете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Blip>
                <a:blip r:embed="rId4"/>
              </a:buBlip>
              <a:defRPr/>
            </a:pPr>
            <a:r>
              <a:rPr lang="ru-RU" i="1" kern="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Физические </a:t>
            </a:r>
            <a:r>
              <a:rPr lang="ru-RU" i="1" kern="0" dirty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лица, сотрудники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Blip>
                <a:blip r:embed="rId4"/>
              </a:buBlip>
              <a:defRPr/>
            </a:pPr>
            <a:r>
              <a:rPr lang="ru-RU" i="1" kern="0" dirty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Начисления, </a:t>
            </a:r>
            <a:r>
              <a:rPr lang="ru-RU" i="1" kern="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удержания</a:t>
            </a:r>
            <a:endParaRPr lang="ru-RU" i="1" kern="0" dirty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40" y="-214338"/>
            <a:ext cx="5429257" cy="1428736"/>
          </a:xfrm>
        </p:spPr>
        <p:txBody>
          <a:bodyPr/>
          <a:lstStyle/>
          <a:p>
            <a:pPr algn="r" eaLnBrk="1" hangingPunct="1"/>
            <a:r>
              <a:rPr lang="ru-RU" sz="3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Только в ЗУП:</a:t>
            </a:r>
            <a:endParaRPr lang="ru-RU" sz="3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142984"/>
            <a:ext cx="8286808" cy="5429288"/>
          </a:xfrm>
        </p:spPr>
        <p:txBody>
          <a:bodyPr/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возможно ведение учета нескольких организаций с различными системами налогообложения в одной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базе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доступна сводная аналитическая информация о работниках всех организаций, учитываемых в единой базе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данных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автоматизированы:</a:t>
            </a:r>
          </a:p>
          <a:p>
            <a:pPr marL="72000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r>
              <a:rPr lang="ru-RU" sz="16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Регистрация графиков отпусков</a:t>
            </a:r>
          </a:p>
          <a:p>
            <a:pPr marL="72000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r>
              <a:rPr lang="ru-RU" sz="16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Расчет остатков </a:t>
            </a:r>
            <a:r>
              <a:rPr lang="ru-RU" sz="16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отпусков</a:t>
            </a:r>
            <a:r>
              <a:rPr lang="en-US" sz="16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можно использовать графики работы «со скользящими выходными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»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документ может вводиться по мере необходимости или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ежемесячно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отчет текущего месяца формируется в любой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момент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пользователи могут описать любое количество показателей расчета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endParaRPr lang="en-US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endParaRPr lang="en-US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endParaRPr lang="en-US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endParaRPr lang="en-US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/>
          <a:srcRect b="4967"/>
          <a:stretch>
            <a:fillRect/>
          </a:stretch>
        </p:blipFill>
        <p:spPr bwMode="auto">
          <a:xfrm>
            <a:off x="5181621" y="4286257"/>
            <a:ext cx="3962379" cy="2571743"/>
          </a:xfrm>
          <a:prstGeom prst="rect">
            <a:avLst/>
          </a:prstGeom>
          <a:noFill/>
          <a:ln w="44450" cap="flat" cmpd="sng" algn="ctr">
            <a:noFill/>
            <a:prstDash val="solid"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64" y="-214338"/>
            <a:ext cx="5429257" cy="1428736"/>
          </a:xfrm>
        </p:spPr>
        <p:txBody>
          <a:bodyPr/>
          <a:lstStyle/>
          <a:p>
            <a:pPr algn="r" eaLnBrk="1" hangingPunct="1"/>
            <a:r>
              <a:rPr lang="ru-RU" sz="3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Только в ЗУП:</a:t>
            </a:r>
            <a:endParaRPr lang="ru-RU" sz="3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71546"/>
            <a:ext cx="8215370" cy="5429288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отсутствует жесткий регламент перехода как в последующий, так и в предыдущие расчетные периоды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документ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«Начисление заработной платы работникам организации» рассчитывает сумму аванса за первую половину месяца по фактической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выработке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се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отчеты формируются не только за месяц, но и за любой период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времени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документе «Сдельный наряд» существует возможность редактирования данных учета рабочего времени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для начисления можно указать произвольную </a:t>
            </a:r>
            <a:endParaRPr lang="en-US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None/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формулу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расчета с использованием </a:t>
            </a:r>
            <a:endParaRPr lang="en-US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None/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до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шести различных показателей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endParaRPr lang="en-US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037300"/>
            <a:ext cx="4991094" cy="2820700"/>
          </a:xfrm>
          <a:prstGeom prst="rect">
            <a:avLst/>
          </a:prstGeom>
          <a:noFill/>
          <a:ln w="44450" cap="flat" cmpd="sng" algn="ctr">
            <a:noFill/>
            <a:prstDash val="solid"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64" y="-214338"/>
            <a:ext cx="5429257" cy="1428736"/>
          </a:xfrm>
        </p:spPr>
        <p:txBody>
          <a:bodyPr/>
          <a:lstStyle/>
          <a:p>
            <a:pPr algn="r" eaLnBrk="1" hangingPunct="1"/>
            <a:r>
              <a:rPr lang="ru-RU" sz="3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Только в ЗУП:</a:t>
            </a:r>
            <a:endParaRPr lang="ru-RU" sz="3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072494" cy="5715040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новый отчет «Анализ начислений работникам» позволяет анализировать величину заработка, суммы начисленного ЕСН и начислений, учитываемых при формировании проводок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для расчета по авансовым платежам по ЕСН и страховым взносам на обязательное пенсионное страхование реализован режим проверки соотношений показателей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пользователю предоставляется список его текущих задач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групповая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обработка элементов справочников и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документов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обмен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документами по электронной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почте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средства разделения</a:t>
            </a:r>
            <a:endParaRPr lang="en-US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None/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доступа к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данным</a:t>
            </a:r>
            <a:r>
              <a:rPr lang="en-US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endParaRPr lang="en-US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/>
          <a:srcRect l="1202"/>
          <a:stretch>
            <a:fillRect/>
          </a:stretch>
        </p:blipFill>
        <p:spPr bwMode="auto">
          <a:xfrm>
            <a:off x="1643042" y="3357562"/>
            <a:ext cx="5872162" cy="3305175"/>
          </a:xfrm>
          <a:prstGeom prst="rect">
            <a:avLst/>
          </a:prstGeom>
          <a:noFill/>
          <a:ln w="44450" cap="flat" cmpd="sng" algn="ctr">
            <a:noFill/>
            <a:prstDash val="solid"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-214338"/>
            <a:ext cx="6143636" cy="1714512"/>
          </a:xfrm>
        </p:spPr>
        <p:txBody>
          <a:bodyPr/>
          <a:lstStyle/>
          <a:p>
            <a:pPr algn="r" eaLnBrk="1" hangingPunct="1"/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Анализ начисленных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налогов и взносов</a:t>
            </a:r>
            <a:endParaRPr lang="ru-RU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71546"/>
            <a:ext cx="8001056" cy="2928958"/>
          </a:xfrm>
        </p:spPr>
        <p:txBody>
          <a:bodyPr/>
          <a:lstStyle/>
          <a:p>
            <a:pPr marL="0" indent="0">
              <a:spcBef>
                <a:spcPts val="500"/>
              </a:spcBef>
              <a:spcAft>
                <a:spcPts val="15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b="1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2000" b="1" dirty="0" err="1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ЗиК</a:t>
            </a:r>
            <a:r>
              <a:rPr lang="ru-RU" sz="2000" b="1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специализированные средства анализа отсутствуют, некоторую информацию можно получить в расшифровках отчета «Расчет по ЕСН» либо с помощью дополнительных обработок</a:t>
            </a:r>
          </a:p>
          <a:p>
            <a:pPr marL="0" indent="0">
              <a:spcBef>
                <a:spcPts val="500"/>
              </a:spcBef>
              <a:spcAft>
                <a:spcPts val="15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b="1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В ЗУП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отчет «Анализ начисленных налогов и взносов» позволяет анализировать начисления по всем налогам и в разрезе каждого налога за любой выбранный период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endParaRPr lang="en-US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" descr="D:\marketing\Отчет о финансовых результатах\fon_vnu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Прямоугольник 6"/>
          <p:cNvSpPr>
            <a:spLocks noChangeArrowheads="1"/>
          </p:cNvSpPr>
          <p:nvPr/>
        </p:nvSpPr>
        <p:spPr bwMode="auto">
          <a:xfrm>
            <a:off x="2143108" y="1500174"/>
            <a:ext cx="5611813" cy="176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2000"/>
              </a:spcAft>
            </a:pPr>
            <a:r>
              <a:rPr lang="ru-RU" sz="3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Готовы к сотрудничеству!</a:t>
            </a:r>
          </a:p>
          <a:p>
            <a:pPr algn="ctr">
              <a:spcAft>
                <a:spcPts val="2000"/>
              </a:spcAft>
            </a:pPr>
            <a:r>
              <a:rPr lang="ru-RU" sz="3400" b="1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ООО </a:t>
            </a:r>
            <a:r>
              <a:rPr lang="ru-RU" sz="3400" b="1" dirty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3400" b="1" dirty="0" err="1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Абис-Софт</a:t>
            </a:r>
            <a:r>
              <a:rPr lang="ru-RU" sz="3400" b="1" dirty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74756" name="TextBox 7"/>
          <p:cNvSpPr txBox="1">
            <a:spLocks noChangeArrowheads="1"/>
          </p:cNvSpPr>
          <p:nvPr/>
        </p:nvSpPr>
        <p:spPr bwMode="auto">
          <a:xfrm>
            <a:off x="1857356" y="3643314"/>
            <a:ext cx="5994400" cy="112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65026, г. Одесса,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Польский спуск, 11, БЦ «Морской – 2», </a:t>
            </a:r>
            <a:r>
              <a:rPr lang="ru-RU" dirty="0" err="1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эт</a:t>
            </a:r>
            <a:r>
              <a:rPr lang="ru-RU" dirty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. 6, оф.2</a:t>
            </a:r>
          </a:p>
        </p:txBody>
      </p:sp>
      <p:sp>
        <p:nvSpPr>
          <p:cNvPr id="74757" name="Прямоугольник 8"/>
          <p:cNvSpPr>
            <a:spLocks noChangeArrowheads="1"/>
          </p:cNvSpPr>
          <p:nvPr/>
        </p:nvSpPr>
        <p:spPr bwMode="auto">
          <a:xfrm>
            <a:off x="2559050" y="4786313"/>
            <a:ext cx="4572000" cy="309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ru-RU" dirty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38 (0482) 343-323</a:t>
            </a:r>
          </a:p>
          <a:p>
            <a:pPr algn="ctr"/>
            <a:r>
              <a:rPr lang="ru-RU" dirty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+38 (044) 360-00-56</a:t>
            </a:r>
          </a:p>
          <a:p>
            <a:pPr algn="ctr"/>
            <a:r>
              <a:rPr lang="ru-RU" dirty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+38 (050) 392-87-55</a:t>
            </a:r>
          </a:p>
          <a:p>
            <a:pPr algn="ctr"/>
            <a:r>
              <a:rPr lang="ru-RU" dirty="0" smtClean="0">
                <a:solidFill>
                  <a:srgbClr val="6989A6"/>
                </a:solidFill>
              </a:rPr>
              <a:t>+</a:t>
            </a:r>
            <a:r>
              <a:rPr lang="ru-RU" dirty="0">
                <a:solidFill>
                  <a:srgbClr val="6989A6"/>
                </a:solidFill>
              </a:rPr>
              <a:t>38 (097) 887-91-40</a:t>
            </a:r>
          </a:p>
          <a:p>
            <a:pPr algn="ctr"/>
            <a:endParaRPr lang="ru-RU" dirty="0">
              <a:solidFill>
                <a:srgbClr val="6989A6"/>
              </a:solidFill>
            </a:endParaRPr>
          </a:p>
          <a:p>
            <a:pPr algn="ctr"/>
            <a:r>
              <a:rPr lang="en-US" sz="2800" dirty="0">
                <a:solidFill>
                  <a:srgbClr val="6989A6"/>
                </a:solidFill>
              </a:rPr>
              <a:t>www.abissoft.com</a:t>
            </a:r>
            <a:endParaRPr lang="ru-RU" sz="2800" dirty="0">
              <a:solidFill>
                <a:srgbClr val="6989A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44" y="0"/>
            <a:ext cx="5429257" cy="1428736"/>
          </a:xfrm>
        </p:spPr>
        <p:txBody>
          <a:bodyPr/>
          <a:lstStyle/>
          <a:p>
            <a:pPr algn="r" eaLnBrk="1" hangingPunct="1"/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Место "1С:Зарплата и управление персоналом 8" в общей системе управления предприятием</a:t>
            </a:r>
            <a:b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46" y="1285859"/>
            <a:ext cx="9250396" cy="5238765"/>
          </a:xfrm>
        </p:spPr>
        <p:txBody>
          <a:bodyPr/>
          <a:lstStyle/>
          <a:p>
            <a:pPr indent="0" algn="just" eaLnBrk="1" hangingPunct="1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«1С:Зарплата и Управление Персоналом 8» — это программа массового назначения для комплексной автоматизации расчета заработной платы и 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реализации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кадровой политики предприятий </a:t>
            </a:r>
            <a:r>
              <a:rPr lang="ru-RU" sz="2000" dirty="0" smtClean="0">
                <a:solidFill>
                  <a:srgbClr val="144862"/>
                </a:solidFill>
              </a:rPr>
              <a:t>и организаций</a:t>
            </a:r>
            <a:r>
              <a:rPr lang="ru-RU" sz="2000" dirty="0" smtClean="0">
                <a:solidFill>
                  <a:srgbClr val="144862"/>
                </a:solidFill>
              </a:rPr>
              <a:t>.</a:t>
            </a:r>
          </a:p>
          <a:p>
            <a:pPr eaLnBrk="1" hangingPunct="1">
              <a:buNone/>
            </a:pPr>
            <a:endParaRPr lang="ru-RU" sz="2000" dirty="0" smtClean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8153400" cy="4286250"/>
          </a:xfrm>
          <a:prstGeom prst="rect">
            <a:avLst/>
          </a:prstGeom>
          <a:noFill/>
          <a:ln w="4445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285860"/>
            <a:ext cx="2033592" cy="2479311"/>
          </a:xfrm>
          <a:prstGeom prst="rect">
            <a:avLst/>
          </a:prstGeom>
          <a:noFill/>
          <a:ln w="44450" cap="flat" cmpd="sng" algn="ctr">
            <a:noFill/>
            <a:prstDash val="solid"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44" y="0"/>
            <a:ext cx="5429257" cy="1428736"/>
          </a:xfrm>
        </p:spPr>
        <p:txBody>
          <a:bodyPr/>
          <a:lstStyle/>
          <a:p>
            <a:pPr algn="r" eaLnBrk="1" hangingPunct="1"/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Автоматизации различных служб предприятия по следующим направлениям:</a:t>
            </a:r>
            <a:endParaRPr lang="ru-RU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8715436" cy="5715016"/>
          </a:xfrm>
        </p:spPr>
        <p:txBody>
          <a:bodyPr/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планирование потребностей в персонале;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обеспечение бизнеса кадрами;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управление компетенциями и аттестация работников;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управление обучением персонала;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управление финансовой мотивацией персонала;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эффективное планирование занятости персонала;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учет кадров и анализ кадрового состава;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трудовые отношения, в том числе кадровое делопроизводство;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расчет заработной платы персонала;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управление денежными расчетами с персоналом, включая депонирование;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исчисление регламентированных законодательством налогов и взносов с фонда оплаты труда;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отражение начисленной зарплаты и налогов в затратах предприятия.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/>
          <a:srcRect l="2731" b="-643"/>
          <a:stretch>
            <a:fillRect/>
          </a:stretch>
        </p:blipFill>
        <p:spPr bwMode="auto">
          <a:xfrm>
            <a:off x="4500562" y="3643314"/>
            <a:ext cx="4410090" cy="2981335"/>
          </a:xfrm>
          <a:prstGeom prst="rect">
            <a:avLst/>
          </a:prstGeom>
          <a:noFill/>
          <a:ln w="44450" cap="flat" cmpd="sng" algn="ctr">
            <a:noFill/>
            <a:prstDash val="solid"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36"/>
            <a:ext cx="8215370" cy="4929222"/>
          </a:xfrm>
        </p:spPr>
        <p:txBody>
          <a:bodyPr/>
          <a:lstStyle/>
          <a:p>
            <a:pPr marL="0" lvl="0" indent="0">
              <a:spcBef>
                <a:spcPts val="300"/>
              </a:spcBef>
              <a:spcAft>
                <a:spcPts val="10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снизить временные затраты на выполнение данных функций и высвободить рабочее время службы персонала для решения других задач;</a:t>
            </a:r>
          </a:p>
          <a:p>
            <a:pPr marL="0" lvl="0" indent="0">
              <a:spcBef>
                <a:spcPts val="300"/>
              </a:spcBef>
              <a:spcAft>
                <a:spcPts val="10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обеспечить достоверность данных;</a:t>
            </a:r>
          </a:p>
          <a:p>
            <a:pPr marL="0" lvl="0" indent="0">
              <a:spcBef>
                <a:spcPts val="300"/>
              </a:spcBef>
              <a:spcAft>
                <a:spcPts val="10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своевременно получать необходимую информацию по кадровому составу для анализа и принятия управленческих решений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spcBef>
                <a:spcPts val="300"/>
              </a:spcBef>
              <a:spcAft>
                <a:spcPts val="10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19" y="-142900"/>
            <a:ext cx="5286381" cy="2071678"/>
          </a:xfrm>
        </p:spPr>
        <p:txBody>
          <a:bodyPr/>
          <a:lstStyle/>
          <a:p>
            <a:pPr algn="r" eaLnBrk="1" hangingPunct="1"/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Автоматизация процессов кадрового учета позволяет руководству компании:</a:t>
            </a:r>
            <a:endParaRPr lang="ru-RU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44" y="0"/>
            <a:ext cx="5429255" cy="1142984"/>
          </a:xfrm>
        </p:spPr>
        <p:txBody>
          <a:bodyPr/>
          <a:lstStyle/>
          <a:p>
            <a:pPr algn="r" eaLnBrk="1" hangingPunct="1"/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Функциональные возможности 1С:Зарплата и </a:t>
            </a:r>
            <a:b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управление персоналом 8</a:t>
            </a:r>
            <a:endParaRPr lang="ru-RU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cxema~.jpg"/>
          <p:cNvPicPr>
            <a:picLocks noChangeAspect="1"/>
          </p:cNvPicPr>
          <p:nvPr/>
        </p:nvPicPr>
        <p:blipFill>
          <a:blip r:embed="rId3"/>
          <a:srcRect l="4497" t="30208" r="3075" b="22916"/>
          <a:stretch>
            <a:fillRect/>
          </a:stretch>
        </p:blipFill>
        <p:spPr>
          <a:xfrm>
            <a:off x="928662" y="1121003"/>
            <a:ext cx="7572428" cy="524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951302"/>
            <a:ext cx="4000496" cy="3478094"/>
          </a:xfrm>
          <a:prstGeom prst="rect">
            <a:avLst/>
          </a:prstGeom>
          <a:noFill/>
          <a:ln w="4445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44" y="0"/>
            <a:ext cx="5429255" cy="1142984"/>
          </a:xfrm>
        </p:spPr>
        <p:txBody>
          <a:bodyPr/>
          <a:lstStyle/>
          <a:p>
            <a:pPr algn="r" eaLnBrk="1" hangingPunct="1"/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Функциональные возможности 1С:Зарплата и </a:t>
            </a:r>
            <a:b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управление персоналом 8</a:t>
            </a:r>
            <a:endParaRPr lang="ru-RU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cxema~.jpg"/>
          <p:cNvPicPr>
            <a:picLocks noChangeAspect="1"/>
          </p:cNvPicPr>
          <p:nvPr/>
        </p:nvPicPr>
        <p:blipFill>
          <a:blip r:embed="rId4"/>
          <a:srcRect l="4497" t="9375" r="3075" b="71875"/>
          <a:stretch>
            <a:fillRect/>
          </a:stretch>
        </p:blipFill>
        <p:spPr>
          <a:xfrm>
            <a:off x="357158" y="1285860"/>
            <a:ext cx="5560258" cy="1539764"/>
          </a:xfrm>
          <a:prstGeom prst="rect">
            <a:avLst/>
          </a:prstGeom>
        </p:spPr>
      </p:pic>
      <p:pic>
        <p:nvPicPr>
          <p:cNvPr id="5" name="Рисунок 4" descr="cxema~.jpg"/>
          <p:cNvPicPr>
            <a:picLocks noChangeAspect="1"/>
          </p:cNvPicPr>
          <p:nvPr/>
        </p:nvPicPr>
        <p:blipFill>
          <a:blip r:embed="rId4"/>
          <a:srcRect l="4497" t="80209" r="4497" b="3125"/>
          <a:stretch>
            <a:fillRect/>
          </a:stretch>
        </p:blipFill>
        <p:spPr>
          <a:xfrm>
            <a:off x="357158" y="2928934"/>
            <a:ext cx="5715038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/>
          <a:srcRect r="9495"/>
          <a:stretch>
            <a:fillRect/>
          </a:stretch>
        </p:blipFill>
        <p:spPr bwMode="auto">
          <a:xfrm>
            <a:off x="5643570" y="3138468"/>
            <a:ext cx="3500430" cy="3719532"/>
          </a:xfrm>
          <a:prstGeom prst="rect">
            <a:avLst/>
          </a:prstGeom>
          <a:noFill/>
          <a:ln w="44450" cap="flat" cmpd="sng" algn="ctr">
            <a:noFill/>
            <a:prstDash val="solid"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45" y="0"/>
            <a:ext cx="5429256" cy="1142984"/>
          </a:xfrm>
        </p:spPr>
        <p:txBody>
          <a:bodyPr/>
          <a:lstStyle/>
          <a:p>
            <a:pPr algn="r" eaLnBrk="1" hangingPunct="1"/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 конфигурацию включены </a:t>
            </a:r>
            <a:b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следующие инструменты:</a:t>
            </a:r>
            <a:endParaRPr lang="ru-RU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00150"/>
            <a:ext cx="7572428" cy="3000420"/>
          </a:xfrm>
        </p:spPr>
        <p:txBody>
          <a:bodyPr/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инструмент набора кадров, позволяющий осуществить всю процедуру подбора кадров, включая ведение переписки с кандидатами по электронной почте;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инструмент по планированию отпусков работников;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инструментарий управления компетенциями и проведения аттестаций;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инструментарий управления обучением работников;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4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инструмент разработки схем мотивации работников.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16" y="0"/>
            <a:ext cx="5429257" cy="1071546"/>
          </a:xfrm>
        </p:spPr>
        <p:txBody>
          <a:bodyPr/>
          <a:lstStyle/>
          <a:p>
            <a:pPr algn="r" eaLnBrk="1" hangingPunct="1"/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Варианты поставки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928670"/>
            <a:ext cx="7786742" cy="5715016"/>
          </a:xfrm>
        </p:spPr>
        <p:txBody>
          <a:bodyPr/>
          <a:lstStyle/>
          <a:p>
            <a:pPr marL="720000" lvl="0" indent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1С:Зарплата и управление персоналом 8. Базовая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версия</a:t>
            </a:r>
          </a:p>
          <a:p>
            <a:pPr marL="720000" indent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1С:Зарплата и управление персоналом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8.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ПРОФ </a:t>
            </a: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720000" indent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1С:Зарплата и управление персоналом 8 </a:t>
            </a:r>
            <a:r>
              <a:rPr lang="ru-RU" sz="2000" dirty="0" smtClean="0">
                <a:solidFill>
                  <a:srgbClr val="144862"/>
                </a:solidFill>
                <a:latin typeface="Calibri" pitchFamily="34" charset="0"/>
                <a:cs typeface="Calibri" pitchFamily="34" charset="0"/>
              </a:rPr>
              <a:t>КОРП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Blip>
                <a:blip r:embed="rId3"/>
              </a:buBlip>
              <a:defRPr/>
            </a:pPr>
            <a:endParaRPr lang="ru-RU" sz="2000" dirty="0" smtClean="0">
              <a:solidFill>
                <a:srgbClr val="14486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4"/>
          <a:srcRect t="-1500" r="8463"/>
          <a:stretch>
            <a:fillRect/>
          </a:stretch>
        </p:blipFill>
        <p:spPr bwMode="auto">
          <a:xfrm>
            <a:off x="1321571" y="1785926"/>
            <a:ext cx="6465139" cy="4835338"/>
          </a:xfrm>
          <a:prstGeom prst="rect">
            <a:avLst/>
          </a:prstGeom>
          <a:noFill/>
          <a:ln w="4445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06" y="285728"/>
            <a:ext cx="5500694" cy="928694"/>
          </a:xfrm>
        </p:spPr>
        <p:txBody>
          <a:bodyPr/>
          <a:lstStyle/>
          <a:p>
            <a:pPr algn="r" eaLnBrk="1" hangingPunct="1"/>
            <a:r>
              <a:rPr lang="ru-RU" altLang="zh-CN" dirty="0" smtClean="0">
                <a:solidFill>
                  <a:srgbClr val="F04923"/>
                </a:solidFill>
                <a:latin typeface="Calibri" pitchFamily="34" charset="0"/>
                <a:cs typeface="Calibri" pitchFamily="34" charset="0"/>
              </a:rPr>
              <a:t>Ограничение функциональности </a:t>
            </a:r>
            <a:r>
              <a:rPr lang="en-US" altLang="zh-CN" dirty="0" smtClean="0">
                <a:solidFill>
                  <a:srgbClr val="F0492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dirty="0" smtClean="0">
                <a:solidFill>
                  <a:srgbClr val="F04923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zh-CN" dirty="0" smtClean="0">
                <a:solidFill>
                  <a:srgbClr val="F04923"/>
                </a:solidFill>
                <a:latin typeface="Calibri" pitchFamily="34" charset="0"/>
                <a:cs typeface="Calibri" pitchFamily="34" charset="0"/>
              </a:rPr>
              <a:t>базовой версии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750330" cy="1374769"/>
          </a:xfrm>
        </p:spPr>
        <p:txBody>
          <a:bodyPr/>
          <a:lstStyle/>
          <a:p>
            <a:pPr marL="0" indent="0" eaLnBrk="1" hangingPunct="1">
              <a:spcBef>
                <a:spcPts val="500"/>
              </a:spcBef>
              <a:spcAft>
                <a:spcPts val="500"/>
              </a:spcAft>
              <a:buSzPct val="100000"/>
              <a:buNone/>
            </a:pPr>
            <a:r>
              <a:rPr lang="ru-RU" sz="2000" dirty="0" smtClean="0">
                <a:solidFill>
                  <a:srgbClr val="144862"/>
                </a:solidFill>
              </a:rPr>
              <a:t>1С:Зарплата и управление персоналом 8. Базовая версия – это однопользовательская программа для расчета заработной платы и кадрового учета. По сравнению с версией ПРОФ она имеет ряд ограничений:</a:t>
            </a:r>
          </a:p>
          <a:p>
            <a:pPr indent="0" eaLnBrk="1" hangingPunct="1">
              <a:spcBef>
                <a:spcPts val="5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endParaRPr lang="ru-RU" sz="2000" dirty="0" smtClean="0">
              <a:solidFill>
                <a:srgbClr val="14486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8358214" cy="3876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5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r>
              <a:rPr lang="ru-RU" sz="1700" dirty="0" smtClean="0">
                <a:solidFill>
                  <a:srgbClr val="144862"/>
                </a:solidFill>
              </a:rPr>
              <a:t>не поддерживается изменение конфигурации, можно применять только типовую конфигурацию и устанавливать ее обновления;</a:t>
            </a:r>
          </a:p>
          <a:p>
            <a:pPr marL="0" indent="0" eaLnBrk="1" hangingPunct="1">
              <a:spcBef>
                <a:spcPts val="5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r>
              <a:rPr lang="ru-RU" sz="1700" dirty="0" smtClean="0">
                <a:solidFill>
                  <a:srgbClr val="144862"/>
                </a:solidFill>
              </a:rPr>
              <a:t>не поддерживается ведение учета по нескольким фирмам в одной информационной базе; при этом имеется возможность ведения учета нескольких организаций в отдельных информационных базах на одном компьютере;</a:t>
            </a:r>
          </a:p>
          <a:p>
            <a:pPr marL="0" indent="0" eaLnBrk="1" hangingPunct="1">
              <a:spcBef>
                <a:spcPts val="5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r>
              <a:rPr lang="ru-RU" sz="1700" dirty="0" smtClean="0">
                <a:solidFill>
                  <a:srgbClr val="144862"/>
                </a:solidFill>
              </a:rPr>
              <a:t>одновременно с одной информационной базой может работать только один пользователь;</a:t>
            </a:r>
          </a:p>
          <a:p>
            <a:pPr marL="0" indent="0" eaLnBrk="1" hangingPunct="1">
              <a:spcBef>
                <a:spcPts val="5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r>
              <a:rPr lang="ru-RU" sz="1700" dirty="0" smtClean="0">
                <a:solidFill>
                  <a:srgbClr val="144862"/>
                </a:solidFill>
              </a:rPr>
              <a:t>не поддерживается работа в варианте клиент-сервер;</a:t>
            </a:r>
          </a:p>
          <a:p>
            <a:pPr marL="0" indent="0" eaLnBrk="1" hangingPunct="1">
              <a:spcBef>
                <a:spcPts val="5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r>
              <a:rPr lang="ru-RU" sz="1700" dirty="0" smtClean="0">
                <a:solidFill>
                  <a:srgbClr val="144862"/>
                </a:solidFill>
              </a:rPr>
              <a:t>не поддерживается работа распределенных информационных баз;</a:t>
            </a:r>
          </a:p>
          <a:p>
            <a:pPr marL="0" indent="0" eaLnBrk="1" hangingPunct="1">
              <a:spcBef>
                <a:spcPts val="5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r>
              <a:rPr lang="ru-RU" sz="1700" dirty="0" smtClean="0">
                <a:solidFill>
                  <a:srgbClr val="144862"/>
                </a:solidFill>
              </a:rPr>
              <a:t>не поддерживаются COM-соединение и Automation-сервер.</a:t>
            </a:r>
            <a:endParaRPr lang="ru-RU" sz="1700" dirty="0" smtClean="0">
              <a:solidFill>
                <a:srgbClr val="1448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09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0909_шаблон</Template>
  <TotalTime>4530</TotalTime>
  <Words>728</Words>
  <Application>Microsoft Office PowerPoint</Application>
  <PresentationFormat>Экран (4:3)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Wingdings</vt:lpstr>
      <vt:lpstr>Times New Roman</vt:lpstr>
      <vt:lpstr>宋体</vt:lpstr>
      <vt:lpstr>0909_шаблон</vt:lpstr>
      <vt:lpstr>Прикладное решение «1С:Зарплата и управление персоналом 8 для Украины»</vt:lpstr>
      <vt:lpstr>Место "1С:Зарплата и управление персоналом 8" в общей системе управления предприятием </vt:lpstr>
      <vt:lpstr>Автоматизации различных служб предприятия по следующим направлениям:</vt:lpstr>
      <vt:lpstr>Автоматизация процессов кадрового учета позволяет руководству компании:</vt:lpstr>
      <vt:lpstr>Функциональные возможности 1С:Зарплата и  управление персоналом 8</vt:lpstr>
      <vt:lpstr>Функциональные возможности 1С:Зарплата и  управление персоналом 8</vt:lpstr>
      <vt:lpstr>В конфигурацию включены  следующие инструменты:</vt:lpstr>
      <vt:lpstr>Варианты поставки</vt:lpstr>
      <vt:lpstr>Ограничение функциональности  базовой версии</vt:lpstr>
      <vt:lpstr>Сравнительная характеристика функциональных возможностей конфигураций «Зарплата и Управление Персоналом» и  «Зарплата и Кадры»</vt:lpstr>
      <vt:lpstr>Ведение учета нескольких  организаций в единой базе</vt:lpstr>
      <vt:lpstr>Только в ЗУП:</vt:lpstr>
      <vt:lpstr>Только в ЗУП:</vt:lpstr>
      <vt:lpstr>Только в ЗУП:</vt:lpstr>
      <vt:lpstr>Анализ начисленных  налогов и взносов</vt:lpstr>
      <vt:lpstr>Слайд 16</vt:lpstr>
    </vt:vector>
  </TitlesOfParts>
  <Company>1C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Luda</cp:lastModifiedBy>
  <cp:revision>471</cp:revision>
  <dcterms:created xsi:type="dcterms:W3CDTF">2009-12-11T10:55:42Z</dcterms:created>
  <dcterms:modified xsi:type="dcterms:W3CDTF">2013-04-08T22:36:52Z</dcterms:modified>
</cp:coreProperties>
</file>